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6"/>
  </p:notesMasterIdLst>
  <p:handoutMasterIdLst>
    <p:handoutMasterId r:id="rId7"/>
  </p:handoutMasterIdLst>
  <p:sldIdLst>
    <p:sldId id="256" r:id="rId5"/>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0" autoAdjust="0"/>
    <p:restoredTop sz="94660"/>
  </p:normalViewPr>
  <p:slideViewPr>
    <p:cSldViewPr snapToGrid="0">
      <p:cViewPr varScale="1">
        <p:scale>
          <a:sx n="20" d="100"/>
          <a:sy n="20" d="100"/>
        </p:scale>
        <p:origin x="1544" y="256"/>
      </p:cViewPr>
      <p:guideLst/>
    </p:cSldViewPr>
  </p:slideViewPr>
  <p:notesTextViewPr>
    <p:cViewPr>
      <p:scale>
        <a:sx n="3" d="2"/>
        <a:sy n="3" d="2"/>
      </p:scale>
      <p:origin x="0" y="0"/>
    </p:cViewPr>
  </p:notesTextViewPr>
  <p:notesViewPr>
    <p:cSldViewPr snapToGrid="0" showGuides="1">
      <p:cViewPr varScale="1">
        <p:scale>
          <a:sx n="65" d="100"/>
          <a:sy n="65" d="100"/>
        </p:scale>
        <p:origin x="2796"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4/6/18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4/6/18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5" name="Rectangle 44"/>
          <p:cNvSpPr/>
          <p:nvPr/>
        </p:nvSpPr>
        <p:spPr>
          <a:xfrm>
            <a:off x="685800" y="14798040"/>
            <a:ext cx="457200"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85800" y="23301960"/>
            <a:ext cx="457200" cy="9144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101"/>
          <p:cNvSpPr>
            <a:spLocks noChangeArrowheads="1"/>
          </p:cNvSpPr>
          <p:nvPr userDrawn="1"/>
        </p:nvSpPr>
        <p:spPr bwMode="auto">
          <a:xfrm>
            <a:off x="1" y="32004000"/>
            <a:ext cx="43891200" cy="914400"/>
          </a:xfrm>
          <a:prstGeom prst="rect">
            <a:avLst/>
          </a:prstGeom>
          <a:solidFill>
            <a:schemeClr val="accent2">
              <a:lumMod val="60000"/>
              <a:lumOff val="40000"/>
            </a:schemeClr>
          </a:solidFill>
          <a:ln>
            <a:noFill/>
          </a:ln>
          <a:effectLst/>
        </p:spPr>
        <p:txBody>
          <a:bodyPr wrap="none" anchor="ctr"/>
          <a:lstStyle/>
          <a:p>
            <a:r>
              <a:rPr lang="en-US" dirty="0"/>
              <a:t>`</a:t>
            </a:r>
          </a:p>
        </p:txBody>
      </p:sp>
      <p:sp>
        <p:nvSpPr>
          <p:cNvPr id="59" name="Line 112"/>
          <p:cNvSpPr>
            <a:spLocks noChangeShapeType="1"/>
          </p:cNvSpPr>
          <p:nvPr userDrawn="1"/>
        </p:nvSpPr>
        <p:spPr bwMode="white">
          <a:xfrm>
            <a:off x="0" y="32004000"/>
            <a:ext cx="43891200" cy="0"/>
          </a:xfrm>
          <a:prstGeom prst="line">
            <a:avLst/>
          </a:prstGeom>
          <a:noFill/>
          <a:ln w="571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Rectangle 42"/>
          <p:cNvSpPr/>
          <p:nvPr userDrawn="1"/>
        </p:nvSpPr>
        <p:spPr bwMode="white">
          <a:xfrm>
            <a:off x="29591222" y="6172200"/>
            <a:ext cx="13102114" cy="25328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bwMode="white">
          <a:xfrm>
            <a:off x="15363158" y="6172200"/>
            <a:ext cx="13102114" cy="25328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bwMode="white">
          <a:xfrm>
            <a:off x="1116805" y="6172200"/>
            <a:ext cx="13102114" cy="25328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85800" y="6172200"/>
            <a:ext cx="457200" cy="9144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01"/>
          <p:cNvSpPr>
            <a:spLocks noChangeArrowheads="1"/>
          </p:cNvSpPr>
          <p:nvPr userDrawn="1"/>
        </p:nvSpPr>
        <p:spPr bwMode="auto">
          <a:xfrm>
            <a:off x="1143001" y="3886200"/>
            <a:ext cx="42748200" cy="1600200"/>
          </a:xfrm>
          <a:prstGeom prst="rect">
            <a:avLst/>
          </a:prstGeom>
          <a:solidFill>
            <a:schemeClr val="accent2">
              <a:lumMod val="20000"/>
              <a:lumOff val="80000"/>
            </a:schemeClr>
          </a:solidFill>
          <a:ln>
            <a:noFill/>
          </a:ln>
          <a:effectLst/>
        </p:spPr>
        <p:txBody>
          <a:bodyPr wrap="none" anchor="ctr"/>
          <a:lstStyle/>
          <a:p>
            <a:endParaRPr lang="en-US"/>
          </a:p>
        </p:txBody>
      </p:sp>
      <p:sp>
        <p:nvSpPr>
          <p:cNvPr id="6" name="Title 5"/>
          <p:cNvSpPr>
            <a:spLocks noGrp="1"/>
          </p:cNvSpPr>
          <p:nvPr userDrawn="1">
            <p:ph type="title"/>
          </p:nvPr>
        </p:nvSpPr>
        <p:spPr/>
        <p:txBody>
          <a:bodyPr/>
          <a:lstStyle/>
          <a:p>
            <a:r>
              <a:rPr lang="en-US"/>
              <a:t>Click to edit Master title style</a:t>
            </a:r>
          </a:p>
        </p:txBody>
      </p:sp>
      <p:sp>
        <p:nvSpPr>
          <p:cNvPr id="31" name="Text Placeholder 6"/>
          <p:cNvSpPr>
            <a:spLocks noGrp="1"/>
          </p:cNvSpPr>
          <p:nvPr userDrawn="1">
            <p:ph type="body" sz="quarter" idx="36"/>
          </p:nvPr>
        </p:nvSpPr>
        <p:spPr bwMode="auto">
          <a:xfrm>
            <a:off x="2209800" y="4083469"/>
            <a:ext cx="35661600" cy="1276992"/>
          </a:xfrm>
        </p:spPr>
        <p:txBody>
          <a:bodyPr anchor="ctr">
            <a:noAutofit/>
          </a:bodyPr>
          <a:lstStyle>
            <a:lvl1pPr marL="0" indent="0">
              <a:spcBef>
                <a:spcPts val="0"/>
              </a:spcBef>
              <a:buNone/>
              <a:defRPr sz="2400">
                <a:solidFill>
                  <a:schemeClr val="tx1"/>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a:t>Edit Master text styles</a:t>
            </a:r>
          </a:p>
        </p:txBody>
      </p:sp>
      <p:sp>
        <p:nvSpPr>
          <p:cNvPr id="7" name="Text Placeholder 6"/>
          <p:cNvSpPr>
            <a:spLocks noGrp="1"/>
          </p:cNvSpPr>
          <p:nvPr userDrawn="1">
            <p:ph type="body" sz="quarter" idx="13" hasCustomPrompt="1"/>
          </p:nvPr>
        </p:nvSpPr>
        <p:spPr>
          <a:xfrm>
            <a:off x="1170431" y="6172200"/>
            <a:ext cx="13044367" cy="914400"/>
          </a:xfrm>
          <a:prstGeom prst="rect">
            <a:avLst/>
          </a:prstGeom>
          <a:solidFill>
            <a:schemeClr val="tx2"/>
          </a:solidFill>
        </p:spPr>
        <p:txBody>
          <a:bodyPr lIns="365760" anchor="ctr">
            <a:noAutofit/>
          </a:bodyPr>
          <a:lstStyle>
            <a:lvl1pPr marL="0" indent="0">
              <a:spcBef>
                <a:spcPts val="0"/>
              </a:spcBef>
              <a:buNone/>
              <a:defRPr sz="60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19" name="Content Placeholder 17"/>
          <p:cNvSpPr>
            <a:spLocks noGrp="1"/>
          </p:cNvSpPr>
          <p:nvPr userDrawn="1">
            <p:ph sz="quarter" idx="24" hasCustomPrompt="1"/>
          </p:nvPr>
        </p:nvSpPr>
        <p:spPr>
          <a:xfrm>
            <a:off x="1174552" y="7086600"/>
            <a:ext cx="13048488" cy="6840825"/>
          </a:xfrm>
        </p:spPr>
        <p:txBody>
          <a:bodyPr lIns="365760" tIns="182880"/>
          <a:lstStyle>
            <a:lvl1pPr>
              <a:buClr>
                <a:schemeClr val="accent1"/>
              </a:buClr>
              <a:defRPr baseline="0"/>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userDrawn="1">
            <p:ph type="body" sz="quarter" idx="17" hasCustomPrompt="1"/>
          </p:nvPr>
        </p:nvSpPr>
        <p:spPr>
          <a:xfrm>
            <a:off x="1170431" y="14798040"/>
            <a:ext cx="13048488" cy="914400"/>
          </a:xfrm>
          <a:prstGeom prst="rect">
            <a:avLst/>
          </a:prstGeom>
          <a:solidFill>
            <a:schemeClr val="accent5"/>
          </a:solidFill>
        </p:spPr>
        <p:txBody>
          <a:bodyPr lIns="365760" anchor="ctr">
            <a:noAutofit/>
          </a:bodyPr>
          <a:lstStyle>
            <a:lvl1pPr marL="0" indent="0">
              <a:spcBef>
                <a:spcPts val="0"/>
              </a:spcBef>
              <a:buNone/>
              <a:defRPr sz="60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0" name="Content Placeholder 17"/>
          <p:cNvSpPr>
            <a:spLocks noGrp="1"/>
          </p:cNvSpPr>
          <p:nvPr userDrawn="1">
            <p:ph sz="quarter" idx="25" hasCustomPrompt="1"/>
          </p:nvPr>
        </p:nvSpPr>
        <p:spPr>
          <a:xfrm>
            <a:off x="1174552" y="15712439"/>
            <a:ext cx="13048488" cy="7440169"/>
          </a:xfrm>
        </p:spPr>
        <p:txBody>
          <a:bodyPr lIns="365760" tIns="182880"/>
          <a:lstStyle>
            <a:lvl1pPr>
              <a:buClr>
                <a:schemeClr val="accent1"/>
              </a:buClr>
              <a:defRPr baseline="0"/>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userDrawn="1">
            <p:ph type="body" sz="quarter" idx="19" hasCustomPrompt="1"/>
          </p:nvPr>
        </p:nvSpPr>
        <p:spPr>
          <a:xfrm>
            <a:off x="1170431" y="23301960"/>
            <a:ext cx="13048488" cy="914400"/>
          </a:xfrm>
          <a:prstGeom prst="rect">
            <a:avLst/>
          </a:prstGeom>
          <a:solidFill>
            <a:schemeClr val="accent2">
              <a:lumMod val="75000"/>
            </a:schemeClr>
          </a:solidFill>
        </p:spPr>
        <p:txBody>
          <a:bodyPr lIns="365760" anchor="ctr">
            <a:noAutofit/>
          </a:bodyPr>
          <a:lstStyle>
            <a:lvl1pPr marL="0" indent="0">
              <a:spcBef>
                <a:spcPts val="0"/>
              </a:spcBef>
              <a:buNone/>
              <a:defRPr sz="60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1" name="Content Placeholder 17"/>
          <p:cNvSpPr>
            <a:spLocks noGrp="1"/>
          </p:cNvSpPr>
          <p:nvPr userDrawn="1">
            <p:ph sz="quarter" idx="26" hasCustomPrompt="1"/>
          </p:nvPr>
        </p:nvSpPr>
        <p:spPr>
          <a:xfrm>
            <a:off x="1174552" y="24216361"/>
            <a:ext cx="13048488" cy="7263385"/>
          </a:xfrm>
        </p:spPr>
        <p:txBody>
          <a:bodyPr lIns="365760" tIns="182880"/>
          <a:lstStyle>
            <a:lvl1pPr>
              <a:buClr>
                <a:schemeClr val="accent1"/>
              </a:buClr>
              <a:defRPr baseline="0"/>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userDrawn="1">
            <p:ph type="body" sz="quarter" idx="21" hasCustomPrompt="1"/>
          </p:nvPr>
        </p:nvSpPr>
        <p:spPr>
          <a:xfrm>
            <a:off x="15416784" y="6172200"/>
            <a:ext cx="13048488" cy="914400"/>
          </a:xfrm>
          <a:prstGeom prst="rect">
            <a:avLst/>
          </a:prstGeom>
          <a:solidFill>
            <a:schemeClr val="accent2"/>
          </a:solidFill>
        </p:spPr>
        <p:txBody>
          <a:bodyPr lIns="365760" anchor="ctr">
            <a:noAutofit/>
          </a:bodyPr>
          <a:lstStyle>
            <a:lvl1pPr marL="0" indent="0">
              <a:spcBef>
                <a:spcPts val="0"/>
              </a:spcBef>
              <a:buNone/>
              <a:defRPr sz="60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2" name="Content Placeholder 17"/>
          <p:cNvSpPr>
            <a:spLocks noGrp="1"/>
          </p:cNvSpPr>
          <p:nvPr userDrawn="1">
            <p:ph sz="quarter" idx="27" hasCustomPrompt="1"/>
          </p:nvPr>
        </p:nvSpPr>
        <p:spPr>
          <a:xfrm>
            <a:off x="15416784" y="7086600"/>
            <a:ext cx="13048488" cy="4926126"/>
          </a:xfrm>
        </p:spPr>
        <p:txBody>
          <a:bodyPr lIns="365760" tIns="182880"/>
          <a:lstStyle>
            <a:lvl1pPr>
              <a:buClr>
                <a:schemeClr val="accent1"/>
              </a:buClr>
              <a:defRPr baseline="0"/>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userDrawn="1">
            <p:ph sz="quarter" idx="23" hasCustomPrompt="1"/>
          </p:nvPr>
        </p:nvSpPr>
        <p:spPr>
          <a:xfrm>
            <a:off x="15416784" y="12456478"/>
            <a:ext cx="13048488" cy="6172200"/>
          </a:xfrm>
        </p:spPr>
        <p:txBody>
          <a:bodyPr lIns="365760" tIns="182880"/>
          <a:lstStyle>
            <a:lvl1pPr>
              <a:buClr>
                <a:schemeClr val="accent1"/>
              </a:buClr>
              <a:defRPr baseline="0"/>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57" name="Content Placeholder 17"/>
          <p:cNvSpPr>
            <a:spLocks noGrp="1"/>
          </p:cNvSpPr>
          <p:nvPr>
            <p:ph sz="quarter" idx="37" hasCustomPrompt="1"/>
          </p:nvPr>
        </p:nvSpPr>
        <p:spPr>
          <a:xfrm>
            <a:off x="15416784" y="19072430"/>
            <a:ext cx="13048488" cy="3918814"/>
          </a:xfrm>
        </p:spPr>
        <p:txBody>
          <a:bodyPr lIns="365760" tIns="182880"/>
          <a:lstStyle>
            <a:lvl1pPr>
              <a:buClr>
                <a:schemeClr val="accent1"/>
              </a:buClr>
              <a:defRPr baseline="0"/>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6"/>
          <p:cNvSpPr>
            <a:spLocks noGrp="1"/>
          </p:cNvSpPr>
          <p:nvPr userDrawn="1">
            <p:ph type="body" sz="quarter" idx="29" hasCustomPrompt="1"/>
          </p:nvPr>
        </p:nvSpPr>
        <p:spPr>
          <a:xfrm>
            <a:off x="15416784" y="23301960"/>
            <a:ext cx="13048488" cy="914400"/>
          </a:xfrm>
          <a:prstGeom prst="rect">
            <a:avLst/>
          </a:prstGeom>
          <a:solidFill>
            <a:schemeClr val="accent1"/>
          </a:solidFill>
        </p:spPr>
        <p:txBody>
          <a:bodyPr lIns="365760" anchor="ctr">
            <a:noAutofit/>
          </a:bodyPr>
          <a:lstStyle>
            <a:lvl1pPr marL="0" indent="0">
              <a:spcBef>
                <a:spcPts val="0"/>
              </a:spcBef>
              <a:buNone/>
              <a:defRPr sz="60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5" name="Content Placeholder 17"/>
          <p:cNvSpPr>
            <a:spLocks noGrp="1"/>
          </p:cNvSpPr>
          <p:nvPr userDrawn="1">
            <p:ph sz="quarter" idx="30" hasCustomPrompt="1"/>
          </p:nvPr>
        </p:nvSpPr>
        <p:spPr>
          <a:xfrm>
            <a:off x="15416784" y="24216361"/>
            <a:ext cx="13048488" cy="7260336"/>
          </a:xfrm>
        </p:spPr>
        <p:txBody>
          <a:bodyPr lIns="365760" tIns="182880"/>
          <a:lstStyle>
            <a:lvl1pPr>
              <a:buClr>
                <a:schemeClr val="accent1"/>
              </a:buClr>
              <a:defRPr baseline="0"/>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userDrawn="1">
            <p:ph type="body" sz="quarter" idx="31" hasCustomPrompt="1"/>
          </p:nvPr>
        </p:nvSpPr>
        <p:spPr>
          <a:xfrm>
            <a:off x="29644848" y="6172200"/>
            <a:ext cx="13048488" cy="914400"/>
          </a:xfrm>
          <a:prstGeom prst="rect">
            <a:avLst/>
          </a:prstGeom>
          <a:solidFill>
            <a:schemeClr val="accent1"/>
          </a:solidFill>
        </p:spPr>
        <p:txBody>
          <a:bodyPr lIns="365760" anchor="ctr">
            <a:noAutofit/>
          </a:bodyPr>
          <a:lstStyle>
            <a:lvl1pPr marL="0" indent="0">
              <a:spcBef>
                <a:spcPts val="0"/>
              </a:spcBef>
              <a:buNone/>
              <a:defRPr sz="60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7" name="Content Placeholder 17"/>
          <p:cNvSpPr>
            <a:spLocks noGrp="1"/>
          </p:cNvSpPr>
          <p:nvPr userDrawn="1">
            <p:ph sz="quarter" idx="32" hasCustomPrompt="1"/>
          </p:nvPr>
        </p:nvSpPr>
        <p:spPr>
          <a:xfrm>
            <a:off x="29644848" y="7086600"/>
            <a:ext cx="13048488" cy="7315200"/>
          </a:xfrm>
        </p:spPr>
        <p:txBody>
          <a:bodyPr lIns="365760" tIns="182880"/>
          <a:lstStyle>
            <a:lvl1pPr>
              <a:buClr>
                <a:schemeClr val="accent1"/>
              </a:buClr>
              <a:defRPr baseline="0"/>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userDrawn="1">
            <p:ph sz="quarter" idx="33" hasCustomPrompt="1"/>
          </p:nvPr>
        </p:nvSpPr>
        <p:spPr>
          <a:xfrm>
            <a:off x="29644848" y="15251886"/>
            <a:ext cx="13048488" cy="7315200"/>
          </a:xfrm>
        </p:spPr>
        <p:txBody>
          <a:bodyPr lIns="365760" tIns="182880"/>
          <a:lstStyle>
            <a:lvl1pPr>
              <a:buClr>
                <a:schemeClr val="accent1"/>
              </a:buClr>
              <a:defRPr baseline="0"/>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userDrawn="1">
            <p:ph type="body" sz="quarter" idx="34" hasCustomPrompt="1"/>
          </p:nvPr>
        </p:nvSpPr>
        <p:spPr>
          <a:xfrm>
            <a:off x="29644848" y="23301960"/>
            <a:ext cx="13048488" cy="914400"/>
          </a:xfrm>
          <a:prstGeom prst="rect">
            <a:avLst/>
          </a:prstGeom>
          <a:solidFill>
            <a:schemeClr val="accent3"/>
          </a:solidFill>
        </p:spPr>
        <p:txBody>
          <a:bodyPr lIns="365760" anchor="ctr">
            <a:noAutofit/>
          </a:bodyPr>
          <a:lstStyle>
            <a:lvl1pPr marL="0" indent="0">
              <a:spcBef>
                <a:spcPts val="0"/>
              </a:spcBef>
              <a:buNone/>
              <a:defRPr sz="60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30" name="Content Placeholder 17"/>
          <p:cNvSpPr>
            <a:spLocks noGrp="1"/>
          </p:cNvSpPr>
          <p:nvPr userDrawn="1">
            <p:ph sz="quarter" idx="35" hasCustomPrompt="1"/>
          </p:nvPr>
        </p:nvSpPr>
        <p:spPr>
          <a:xfrm>
            <a:off x="29644848" y="24216361"/>
            <a:ext cx="13048488" cy="7260336"/>
          </a:xfrm>
        </p:spPr>
        <p:txBody>
          <a:bodyPr lIns="365760" tIns="182880"/>
          <a:lstStyle>
            <a:lvl1pPr>
              <a:buClr>
                <a:schemeClr val="accent1"/>
              </a:buClr>
              <a:defRPr baseline="0"/>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44302680" y="-1"/>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600"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300"/>
              </a:spcBef>
            </a:pPr>
            <a:endParaRPr sz="6000" dirty="0">
              <a:solidFill>
                <a:prstClr val="white">
                  <a:lumMod val="50000"/>
                </a:prstClr>
              </a:solidFill>
              <a:latin typeface="Calibri Light" panose="020F0302020204030204" pitchFamily="34" charset="0"/>
              <a:cs typeface="Calibri" panose="020F0502020204030204" pitchFamily="34" charset="0"/>
            </a:endParaRPr>
          </a:p>
          <a:p>
            <a:pPr lvl="0">
              <a:spcBef>
                <a:spcPts val="1200"/>
              </a:spcBef>
            </a:pPr>
            <a:r>
              <a:rPr sz="88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1200"/>
              </a:spcBef>
            </a:pPr>
            <a:r>
              <a:rPr sz="6600"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6600" dirty="0">
                <a:solidFill>
                  <a:prstClr val="white">
                    <a:lumMod val="50000"/>
                  </a:prstClr>
                </a:solidFill>
                <a:latin typeface="Calibri Light" panose="020F0302020204030204" pitchFamily="34" charset="0"/>
                <a:cs typeface="Calibri" panose="020F0502020204030204" pitchFamily="34" charset="0"/>
              </a:rPr>
              <a:t>poster </a:t>
            </a:r>
            <a:r>
              <a:rPr sz="6600" dirty="0">
                <a:solidFill>
                  <a:prstClr val="white">
                    <a:lumMod val="50000"/>
                  </a:prstClr>
                </a:solidFill>
                <a:latin typeface="Calibri Light" panose="020F0302020204030204" pitchFamily="34" charset="0"/>
                <a:cs typeface="Calibri" panose="020F0502020204030204" pitchFamily="34" charset="0"/>
              </a:rPr>
              <a:t>are formatted for you. </a:t>
            </a:r>
            <a:r>
              <a:rPr lang="en-US" sz="6600" dirty="0">
                <a:solidFill>
                  <a:prstClr val="white">
                    <a:lumMod val="50000"/>
                  </a:prstClr>
                </a:solidFill>
                <a:latin typeface="Calibri Light" panose="020F0302020204030204" pitchFamily="34" charset="0"/>
                <a:cs typeface="Calibri" panose="020F0502020204030204" pitchFamily="34" charset="0"/>
              </a:rPr>
              <a:t>Type</a:t>
            </a:r>
            <a:r>
              <a:rPr lang="en-US" sz="6600"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6600" dirty="0">
                <a:solidFill>
                  <a:prstClr val="white">
                    <a:lumMod val="50000"/>
                  </a:prstClr>
                </a:solidFill>
                <a:latin typeface="Calibri Light" panose="020F0302020204030204" pitchFamily="34" charset="0"/>
                <a:cs typeface="Calibri" panose="020F0502020204030204" pitchFamily="34" charset="0"/>
              </a:rPr>
              <a:t>to add text, or c</a:t>
            </a:r>
            <a:r>
              <a:rPr lang="en-US" sz="6600"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2400"/>
              </a:spcBef>
            </a:pPr>
            <a:r>
              <a:rPr lang="en-US" sz="6600" dirty="0">
                <a:solidFill>
                  <a:prstClr val="white">
                    <a:lumMod val="50000"/>
                  </a:prstClr>
                </a:solidFill>
                <a:latin typeface="Calibri Light" panose="020F0302020204030204" pitchFamily="34" charset="0"/>
                <a:cs typeface="Calibri" panose="020F0502020204030204" pitchFamily="34" charset="0"/>
              </a:rPr>
              <a:t>T</a:t>
            </a:r>
            <a:r>
              <a:rPr sz="6600"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6600" dirty="0">
                <a:solidFill>
                  <a:prstClr val="white">
                    <a:lumMod val="50000"/>
                  </a:prstClr>
                </a:solidFill>
                <a:latin typeface="Calibri Light" panose="020F0302020204030204" pitchFamily="34" charset="0"/>
                <a:cs typeface="Calibri" panose="020F0502020204030204" pitchFamily="34" charset="0"/>
              </a:rPr>
              <a:t>content</a:t>
            </a:r>
            <a:r>
              <a:rPr sz="6600"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6600" dirty="0">
                <a:solidFill>
                  <a:prstClr val="white">
                    <a:lumMod val="50000"/>
                  </a:prstClr>
                </a:solidFill>
                <a:latin typeface="Calibri Light" panose="020F0302020204030204" pitchFamily="34" charset="0"/>
                <a:cs typeface="Calibri" panose="020F0502020204030204" pitchFamily="34" charset="0"/>
              </a:rPr>
              <a:t>right-</a:t>
            </a:r>
            <a:r>
              <a:rPr sz="6600" dirty="0">
                <a:solidFill>
                  <a:prstClr val="white">
                    <a:lumMod val="50000"/>
                  </a:prstClr>
                </a:solidFill>
                <a:latin typeface="Calibri Light" panose="020F0302020204030204" pitchFamily="34" charset="0"/>
                <a:cs typeface="Calibri" panose="020F0502020204030204" pitchFamily="34" charset="0"/>
              </a:rPr>
              <a:t>click a picture</a:t>
            </a:r>
            <a:r>
              <a:rPr lang="en-US" sz="6600"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6600"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6600" dirty="0">
                <a:solidFill>
                  <a:prstClr val="white">
                    <a:lumMod val="50000"/>
                  </a:prstClr>
                </a:solidFill>
                <a:latin typeface="Calibri Light" panose="020F0302020204030204" pitchFamily="34" charset="0"/>
                <a:cs typeface="Calibri" panose="020F0502020204030204" pitchFamily="34" charset="0"/>
              </a:rPr>
              <a:t>esize</a:t>
            </a:r>
            <a:r>
              <a:rPr lang="en-US" sz="6600"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6600" dirty="0">
              <a:solidFill>
                <a:prstClr val="white">
                  <a:lumMod val="50000"/>
                </a:prstClr>
              </a:solidFill>
              <a:latin typeface="Calibri Light" panose="020F0302020204030204" pitchFamily="34" charset="0"/>
              <a:cs typeface="Calibri" panose="020F0502020204030204" pitchFamily="34" charset="0"/>
            </a:endParaRPr>
          </a:p>
        </p:txBody>
      </p:sp>
      <p:sp>
        <p:nvSpPr>
          <p:cNvPr id="40" name="Line 115"/>
          <p:cNvSpPr>
            <a:spLocks noChangeShapeType="1"/>
          </p:cNvSpPr>
          <p:nvPr/>
        </p:nvSpPr>
        <p:spPr bwMode="white">
          <a:xfrm>
            <a:off x="1143000" y="6172200"/>
            <a:ext cx="0" cy="914400"/>
          </a:xfrm>
          <a:prstGeom prst="line">
            <a:avLst/>
          </a:prstGeom>
          <a:noFill/>
          <a:ln w="571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115"/>
          <p:cNvSpPr>
            <a:spLocks noChangeShapeType="1"/>
          </p:cNvSpPr>
          <p:nvPr/>
        </p:nvSpPr>
        <p:spPr bwMode="white">
          <a:xfrm>
            <a:off x="1143000" y="23301960"/>
            <a:ext cx="0" cy="914400"/>
          </a:xfrm>
          <a:prstGeom prst="line">
            <a:avLst/>
          </a:prstGeom>
          <a:noFill/>
          <a:ln w="571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Rectangle 48"/>
          <p:cNvSpPr/>
          <p:nvPr userDrawn="1"/>
        </p:nvSpPr>
        <p:spPr>
          <a:xfrm>
            <a:off x="14927686" y="6172200"/>
            <a:ext cx="457200" cy="914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Line 115"/>
          <p:cNvSpPr>
            <a:spLocks noChangeShapeType="1"/>
          </p:cNvSpPr>
          <p:nvPr userDrawn="1"/>
        </p:nvSpPr>
        <p:spPr bwMode="white">
          <a:xfrm>
            <a:off x="15387315" y="6172200"/>
            <a:ext cx="0" cy="914400"/>
          </a:xfrm>
          <a:prstGeom prst="line">
            <a:avLst/>
          </a:prstGeom>
          <a:noFill/>
          <a:ln w="571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Rectangle 50"/>
          <p:cNvSpPr/>
          <p:nvPr userDrawn="1"/>
        </p:nvSpPr>
        <p:spPr>
          <a:xfrm>
            <a:off x="29138880" y="6172200"/>
            <a:ext cx="457200" cy="914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Line 115"/>
          <p:cNvSpPr>
            <a:spLocks noChangeShapeType="1"/>
          </p:cNvSpPr>
          <p:nvPr userDrawn="1"/>
        </p:nvSpPr>
        <p:spPr bwMode="white">
          <a:xfrm>
            <a:off x="29596080" y="6172200"/>
            <a:ext cx="0" cy="914400"/>
          </a:xfrm>
          <a:prstGeom prst="line">
            <a:avLst/>
          </a:prstGeom>
          <a:noFill/>
          <a:ln w="571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Rectangle 52"/>
          <p:cNvSpPr/>
          <p:nvPr userDrawn="1"/>
        </p:nvSpPr>
        <p:spPr>
          <a:xfrm>
            <a:off x="29141928" y="23298912"/>
            <a:ext cx="457200" cy="9144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Line 115"/>
          <p:cNvSpPr>
            <a:spLocks noChangeShapeType="1"/>
          </p:cNvSpPr>
          <p:nvPr userDrawn="1"/>
        </p:nvSpPr>
        <p:spPr bwMode="white">
          <a:xfrm>
            <a:off x="29596080" y="23298912"/>
            <a:ext cx="0" cy="914400"/>
          </a:xfrm>
          <a:prstGeom prst="line">
            <a:avLst/>
          </a:prstGeom>
          <a:noFill/>
          <a:ln w="571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Rectangle 54"/>
          <p:cNvSpPr/>
          <p:nvPr userDrawn="1"/>
        </p:nvSpPr>
        <p:spPr>
          <a:xfrm>
            <a:off x="14932152" y="23298912"/>
            <a:ext cx="457200" cy="914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Line 115"/>
          <p:cNvSpPr>
            <a:spLocks noChangeShapeType="1"/>
          </p:cNvSpPr>
          <p:nvPr userDrawn="1"/>
        </p:nvSpPr>
        <p:spPr bwMode="white">
          <a:xfrm>
            <a:off x="15389352" y="23298912"/>
            <a:ext cx="0" cy="914400"/>
          </a:xfrm>
          <a:prstGeom prst="line">
            <a:avLst/>
          </a:prstGeom>
          <a:noFill/>
          <a:ln w="571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Date Placeholder 2"/>
          <p:cNvSpPr>
            <a:spLocks noGrp="1"/>
          </p:cNvSpPr>
          <p:nvPr userDrawn="1">
            <p:ph type="dt" sz="half" idx="10"/>
          </p:nvPr>
        </p:nvSpPr>
        <p:spPr/>
        <p:txBody>
          <a:bodyPr/>
          <a:lstStyle/>
          <a:p>
            <a:fld id="{ECAA57DF-1C19-4726-AB84-014692BAD8F5}" type="datetimeFigureOut">
              <a:rPr lang="en-US" smtClean="0"/>
              <a:t>4/6/18</a:t>
            </a:fld>
            <a:endParaRPr lang="en-US"/>
          </a:p>
        </p:txBody>
      </p:sp>
      <p:sp>
        <p:nvSpPr>
          <p:cNvPr id="4" name="Footer Placeholder 3"/>
          <p:cNvSpPr>
            <a:spLocks noGrp="1"/>
          </p:cNvSpPr>
          <p:nvPr userDrawn="1">
            <p:ph type="ftr" sz="quarter" idx="11"/>
          </p:nvPr>
        </p:nvSpPr>
        <p:spPr/>
        <p:txBody>
          <a:bodyPr/>
          <a:lstStyle/>
          <a:p>
            <a:endParaRPr lang="en-US"/>
          </a:p>
        </p:txBody>
      </p:sp>
      <p:sp>
        <p:nvSpPr>
          <p:cNvPr id="5" name="Slide Number Placeholder 4"/>
          <p:cNvSpPr>
            <a:spLocks noGrp="1"/>
          </p:cNvSpPr>
          <p:nvPr userDrawn="1">
            <p:ph type="sldNum" sz="quarter" idx="12"/>
          </p:nvPr>
        </p:nvSpPr>
        <p:spPr/>
        <p:txBody>
          <a:bodyPr/>
          <a:lstStyle/>
          <a:p>
            <a:fld id="{91B4C631-C489-4C11-812F-2172FBEAE82B}" type="slidenum">
              <a:rPr lang="en-US" smtClean="0"/>
              <a:t>‹#›</a:t>
            </a:fld>
            <a:endParaRPr lang="en-US"/>
          </a:p>
        </p:txBody>
      </p:sp>
      <p:sp>
        <p:nvSpPr>
          <p:cNvPr id="46" name="Line 115"/>
          <p:cNvSpPr>
            <a:spLocks noChangeShapeType="1"/>
          </p:cNvSpPr>
          <p:nvPr/>
        </p:nvSpPr>
        <p:spPr bwMode="white">
          <a:xfrm>
            <a:off x="1143000" y="14798040"/>
            <a:ext cx="0" cy="914400"/>
          </a:xfrm>
          <a:prstGeom prst="line">
            <a:avLst/>
          </a:prstGeom>
          <a:noFill/>
          <a:ln w="571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04"/>
          <p:cNvSpPr>
            <a:spLocks noChangeArrowheads="1"/>
          </p:cNvSpPr>
          <p:nvPr userDrawn="1"/>
        </p:nvSpPr>
        <p:spPr bwMode="auto">
          <a:xfrm flipH="1">
            <a:off x="685800" y="0"/>
            <a:ext cx="457200" cy="3886200"/>
          </a:xfrm>
          <a:prstGeom prst="rect">
            <a:avLst/>
          </a:prstGeom>
          <a:solidFill>
            <a:schemeClr val="accent2"/>
          </a:solidFill>
          <a:ln>
            <a:noFill/>
          </a:ln>
          <a:effectLst/>
        </p:spPr>
        <p:txBody>
          <a:bodyPr wrap="none" anchor="ctr"/>
          <a:lstStyle/>
          <a:p>
            <a:endParaRPr lang="en-US"/>
          </a:p>
        </p:txBody>
      </p:sp>
      <p:sp>
        <p:nvSpPr>
          <p:cNvPr id="7" name="Rectangle 6"/>
          <p:cNvSpPr/>
          <p:nvPr userDrawn="1"/>
        </p:nvSpPr>
        <p:spPr bwMode="auto">
          <a:xfrm>
            <a:off x="1142999" y="0"/>
            <a:ext cx="42748200" cy="38862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auto">
          <a:xfrm>
            <a:off x="2209800" y="1219260"/>
            <a:ext cx="35661600" cy="25145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1600">
                <a:solidFill>
                  <a:schemeClr val="tx1">
                    <a:tint val="75000"/>
                  </a:schemeClr>
                </a:solidFill>
              </a:defRPr>
            </a:lvl1pPr>
          </a:lstStyle>
          <a:p>
            <a:fld id="{ECAA57DF-1C19-4726-AB84-014692BAD8F5}" type="datetimeFigureOut">
              <a:rPr lang="en-US" smtClean="0"/>
              <a:pPr/>
              <a:t>4/6/18</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1600">
                <a:solidFill>
                  <a:schemeClr val="tx1">
                    <a:tint val="75000"/>
                  </a:schemeClr>
                </a:solidFill>
              </a:defRPr>
            </a:lvl1pPr>
          </a:lstStyle>
          <a:p>
            <a:fld id="{91B4C631-C489-4C11-812F-2172FBEAE82B}" type="slidenum">
              <a:rPr lang="en-US" smtClean="0"/>
              <a:pPr/>
              <a:t>‹#›</a:t>
            </a:fld>
            <a:endParaRPr lang="en-US"/>
          </a:p>
        </p:txBody>
      </p:sp>
      <p:grpSp>
        <p:nvGrpSpPr>
          <p:cNvPr id="8" name="Group 7"/>
          <p:cNvGrpSpPr/>
          <p:nvPr userDrawn="1"/>
        </p:nvGrpSpPr>
        <p:grpSpPr bwMode="white">
          <a:xfrm>
            <a:off x="1143000" y="0"/>
            <a:ext cx="42748200" cy="5513832"/>
            <a:chOff x="1143000" y="0"/>
            <a:chExt cx="42748200" cy="5513832"/>
          </a:xfrm>
        </p:grpSpPr>
        <p:sp>
          <p:nvSpPr>
            <p:cNvPr id="9" name="Line 112"/>
            <p:cNvSpPr>
              <a:spLocks noChangeShapeType="1"/>
            </p:cNvSpPr>
            <p:nvPr userDrawn="1"/>
          </p:nvSpPr>
          <p:spPr bwMode="white">
            <a:xfrm>
              <a:off x="1143000" y="3899217"/>
              <a:ext cx="42748200" cy="0"/>
            </a:xfrm>
            <a:prstGeom prst="line">
              <a:avLst/>
            </a:prstGeom>
            <a:noFill/>
            <a:ln w="571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115"/>
            <p:cNvSpPr>
              <a:spLocks noChangeShapeType="1"/>
            </p:cNvSpPr>
            <p:nvPr userDrawn="1"/>
          </p:nvSpPr>
          <p:spPr bwMode="white">
            <a:xfrm>
              <a:off x="1143000" y="0"/>
              <a:ext cx="0" cy="5513832"/>
            </a:xfrm>
            <a:prstGeom prst="line">
              <a:avLst/>
            </a:prstGeom>
            <a:noFill/>
            <a:ln w="571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12"/>
            <p:cNvSpPr>
              <a:spLocks noChangeShapeType="1"/>
            </p:cNvSpPr>
            <p:nvPr userDrawn="1"/>
          </p:nvSpPr>
          <p:spPr bwMode="white">
            <a:xfrm>
              <a:off x="1143000" y="5486400"/>
              <a:ext cx="42748200" cy="0"/>
            </a:xfrm>
            <a:prstGeom prst="line">
              <a:avLst/>
            </a:prstGeom>
            <a:noFill/>
            <a:ln w="5715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4389120" rtl="0" eaLnBrk="1" latinLnBrk="0" hangingPunct="1">
        <a:lnSpc>
          <a:spcPct val="90000"/>
        </a:lnSpc>
        <a:spcBef>
          <a:spcPct val="0"/>
        </a:spcBef>
        <a:buNone/>
        <a:defRPr sz="8000" b="1" kern="1200">
          <a:solidFill>
            <a:schemeClr val="tx2"/>
          </a:solidFill>
          <a:latin typeface="+mj-lt"/>
          <a:ea typeface="+mj-ea"/>
          <a:cs typeface="+mj-cs"/>
        </a:defRPr>
      </a:lvl1pPr>
    </p:titleStyle>
    <p:body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graphdrawing.de/contest2018/got-graph.graphml" TargetMode="External"/><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descr="Logo" title="Sample Picture"/>
          <p:cNvPicPr>
            <a:picLocks noChangeAspect="1"/>
          </p:cNvPicPr>
          <p:nvPr/>
        </p:nvPicPr>
        <p:blipFill>
          <a:blip r:embed="rId2"/>
          <a:stretch>
            <a:fillRect/>
          </a:stretch>
        </p:blipFill>
        <p:spPr>
          <a:xfrm>
            <a:off x="39389887" y="1066800"/>
            <a:ext cx="3273032" cy="2136563"/>
          </a:xfrm>
          <a:prstGeom prst="rect">
            <a:avLst/>
          </a:prstGeom>
        </p:spPr>
      </p:pic>
      <p:sp>
        <p:nvSpPr>
          <p:cNvPr id="4" name="Title 3"/>
          <p:cNvSpPr>
            <a:spLocks noGrp="1"/>
          </p:cNvSpPr>
          <p:nvPr>
            <p:ph type="title"/>
          </p:nvPr>
        </p:nvSpPr>
        <p:spPr/>
        <p:txBody>
          <a:bodyPr/>
          <a:lstStyle/>
          <a:p>
            <a:r>
              <a:rPr lang="en-US" dirty="0"/>
              <a:t>Visualizing Game of Thrones</a:t>
            </a:r>
          </a:p>
        </p:txBody>
      </p:sp>
      <p:sp>
        <p:nvSpPr>
          <p:cNvPr id="23" name="Text Placeholder 22"/>
          <p:cNvSpPr>
            <a:spLocks noGrp="1"/>
          </p:cNvSpPr>
          <p:nvPr>
            <p:ph type="body" sz="quarter" idx="36"/>
          </p:nvPr>
        </p:nvSpPr>
        <p:spPr/>
        <p:txBody>
          <a:bodyPr/>
          <a:lstStyle/>
          <a:p>
            <a:r>
              <a:rPr lang="en-US" dirty="0"/>
              <a:t>Ruida Xie, Tong Wang</a:t>
            </a:r>
          </a:p>
        </p:txBody>
      </p:sp>
      <p:sp>
        <p:nvSpPr>
          <p:cNvPr id="5" name="Text Placeholder 4"/>
          <p:cNvSpPr>
            <a:spLocks noGrp="1"/>
          </p:cNvSpPr>
          <p:nvPr>
            <p:ph type="body" sz="quarter" idx="13"/>
          </p:nvPr>
        </p:nvSpPr>
        <p:spPr/>
        <p:txBody>
          <a:bodyPr/>
          <a:lstStyle/>
          <a:p>
            <a:r>
              <a:rPr lang="en-US" dirty="0"/>
              <a:t>Background</a:t>
            </a:r>
          </a:p>
        </p:txBody>
      </p:sp>
      <p:sp>
        <p:nvSpPr>
          <p:cNvPr id="11" name="Content Placeholder 10"/>
          <p:cNvSpPr>
            <a:spLocks noGrp="1"/>
          </p:cNvSpPr>
          <p:nvPr>
            <p:ph sz="quarter" idx="24"/>
          </p:nvPr>
        </p:nvSpPr>
        <p:spPr/>
        <p:txBody>
          <a:bodyPr/>
          <a:lstStyle/>
          <a:p>
            <a:r>
              <a:rPr lang="en-US" dirty="0"/>
              <a:t>Our data is from the Game of Thrones wiki.</a:t>
            </a:r>
          </a:p>
          <a:p>
            <a:r>
              <a:rPr lang="en-US" altLang="zh-Hans" dirty="0"/>
              <a:t>W</a:t>
            </a:r>
            <a:r>
              <a:rPr lang="en-US" dirty="0"/>
              <a:t>e collected total of 54 major characters that are quite important in the story.</a:t>
            </a:r>
          </a:p>
          <a:p>
            <a:r>
              <a:rPr lang="en-US" dirty="0"/>
              <a:t>The data includes the character name, allegiance, alive or dead status (death is one of the most important events in </a:t>
            </a:r>
            <a:r>
              <a:rPr lang="en-US" dirty="0" err="1"/>
              <a:t>GoT</a:t>
            </a:r>
            <a:r>
              <a:rPr lang="en-US" dirty="0"/>
              <a:t>), causes of death, number of appearance, origin, religion, culture and portrayal.</a:t>
            </a:r>
          </a:p>
          <a:p>
            <a:r>
              <a:rPr lang="en-US" dirty="0"/>
              <a:t>In addition to organizing lots of character data, our visualization answers interesting questions about the television series such as: How many major characters have died thus far? What is the most popular cause of death in the book? Which houses have the most major characters?</a:t>
            </a:r>
          </a:p>
        </p:txBody>
      </p:sp>
      <p:sp>
        <p:nvSpPr>
          <p:cNvPr id="7" name="Text Placeholder 6"/>
          <p:cNvSpPr>
            <a:spLocks noGrp="1"/>
          </p:cNvSpPr>
          <p:nvPr>
            <p:ph type="body" sz="quarter" idx="17"/>
          </p:nvPr>
        </p:nvSpPr>
        <p:spPr/>
        <p:txBody>
          <a:bodyPr/>
          <a:lstStyle/>
          <a:p>
            <a:r>
              <a:rPr lang="en-US" dirty="0"/>
              <a:t>Data Collection &amp; Cleaning</a:t>
            </a:r>
          </a:p>
        </p:txBody>
      </p:sp>
      <p:sp>
        <p:nvSpPr>
          <p:cNvPr id="12" name="Content Placeholder 11"/>
          <p:cNvSpPr>
            <a:spLocks noGrp="1"/>
          </p:cNvSpPr>
          <p:nvPr>
            <p:ph sz="quarter" idx="25"/>
          </p:nvPr>
        </p:nvSpPr>
        <p:spPr/>
        <p:txBody>
          <a:bodyPr/>
          <a:lstStyle/>
          <a:p>
            <a:r>
              <a:rPr lang="en-US" dirty="0"/>
              <a:t>The </a:t>
            </a:r>
            <a:r>
              <a:rPr lang="en-US" dirty="0">
                <a:hlinkClick r:id="rId3"/>
              </a:rPr>
              <a:t>dataset</a:t>
            </a:r>
            <a:r>
              <a:rPr lang="en-US" dirty="0"/>
              <a:t> we found is in GML format. However, D3 doesn't support this format and it is hard to convert to csv format file. So, we wrote Python script to collect the major characters of </a:t>
            </a:r>
            <a:r>
              <a:rPr lang="en-US" dirty="0" err="1"/>
              <a:t>GoT</a:t>
            </a:r>
            <a:r>
              <a:rPr lang="en-US" dirty="0"/>
              <a:t> data from its wiki web pages into a csv file.</a:t>
            </a:r>
          </a:p>
          <a:p>
            <a:r>
              <a:rPr lang="en-US" dirty="0"/>
              <a:t>We then manually cleaned the raw data as below: *Removed the comma separated number for season data *Removed the “(see below)” hyperlink for appearance data *Removed “house” words for allegiance data.</a:t>
            </a:r>
          </a:p>
          <a:p>
            <a:r>
              <a:rPr lang="en-US" dirty="0"/>
              <a:t>We initially thought putting</a:t>
            </a:r>
            <a:r>
              <a:rPr lang="zh-Hans" altLang="en-US" dirty="0"/>
              <a:t> </a:t>
            </a:r>
            <a:r>
              <a:rPr lang="en-US" altLang="zh-Hans" dirty="0"/>
              <a:t>all</a:t>
            </a:r>
            <a:r>
              <a:rPr lang="en-US" dirty="0"/>
              <a:t> information except houses and death cause of the characters as the Collapsible Tree nodes in visualization will be great, but not all characters are provided with this data on wiki and it will make the edges line more complicated among characters. Due to the same reason, we didn’t put the killer of the characters in visualization.</a:t>
            </a:r>
          </a:p>
        </p:txBody>
      </p:sp>
      <p:sp>
        <p:nvSpPr>
          <p:cNvPr id="8" name="Text Placeholder 7"/>
          <p:cNvSpPr>
            <a:spLocks noGrp="1"/>
          </p:cNvSpPr>
          <p:nvPr>
            <p:ph type="body" sz="quarter" idx="19"/>
          </p:nvPr>
        </p:nvSpPr>
        <p:spPr/>
        <p:txBody>
          <a:bodyPr/>
          <a:lstStyle/>
          <a:p>
            <a:r>
              <a:rPr lang="en-US" dirty="0"/>
              <a:t>Vis-System Description</a:t>
            </a:r>
          </a:p>
        </p:txBody>
      </p:sp>
      <p:sp>
        <p:nvSpPr>
          <p:cNvPr id="13" name="Content Placeholder 12"/>
          <p:cNvSpPr>
            <a:spLocks noGrp="1"/>
          </p:cNvSpPr>
          <p:nvPr>
            <p:ph sz="quarter" idx="26"/>
          </p:nvPr>
        </p:nvSpPr>
        <p:spPr/>
        <p:txBody>
          <a:bodyPr/>
          <a:lstStyle/>
          <a:p>
            <a:r>
              <a:rPr lang="en-US" dirty="0"/>
              <a:t>The vis-system is pretty straight forward.</a:t>
            </a:r>
            <a:r>
              <a:rPr lang="zh-Hans" altLang="en-US" dirty="0"/>
              <a:t> </a:t>
            </a:r>
            <a:r>
              <a:rPr lang="en-US" altLang="zh-Hans" dirty="0"/>
              <a:t>It contains two graphs.</a:t>
            </a:r>
            <a:r>
              <a:rPr lang="en-US" dirty="0"/>
              <a:t> </a:t>
            </a:r>
          </a:p>
          <a:p>
            <a:r>
              <a:rPr lang="en-US" dirty="0"/>
              <a:t>The main graph is a chord graph. The inner labels are 54 main characters listing in descending order of number of </a:t>
            </a:r>
            <a:r>
              <a:rPr lang="en-US" altLang="zh-Hans" dirty="0"/>
              <a:t>appeared</a:t>
            </a:r>
            <a:r>
              <a:rPr lang="zh-Hans" altLang="en-US" dirty="0"/>
              <a:t> </a:t>
            </a:r>
            <a:r>
              <a:rPr lang="en-US" dirty="0"/>
              <a:t>episodes. Outer arcs are houses they allegiance to. The width of arcs stands for the total number </a:t>
            </a:r>
            <a:r>
              <a:rPr lang="en-CA" dirty="0"/>
              <a:t>of</a:t>
            </a:r>
            <a:r>
              <a:rPr lang="en-US" dirty="0"/>
              <a:t> </a:t>
            </a:r>
            <a:r>
              <a:rPr lang="en-CA" dirty="0"/>
              <a:t>appearances</a:t>
            </a:r>
            <a:r>
              <a:rPr lang="en-US" dirty="0"/>
              <a:t> </a:t>
            </a:r>
            <a:r>
              <a:rPr lang="en-CA" dirty="0"/>
              <a:t>of</a:t>
            </a:r>
            <a:r>
              <a:rPr lang="en-US" dirty="0"/>
              <a:t> </a:t>
            </a:r>
            <a:r>
              <a:rPr lang="en-CA" dirty="0"/>
              <a:t>all</a:t>
            </a:r>
            <a:r>
              <a:rPr lang="en-US" dirty="0"/>
              <a:t> </a:t>
            </a:r>
            <a:r>
              <a:rPr lang="en-CA" dirty="0"/>
              <a:t>characters</a:t>
            </a:r>
            <a:r>
              <a:rPr lang="en-US" dirty="0"/>
              <a:t> </a:t>
            </a:r>
            <a:r>
              <a:rPr lang="en-CA" dirty="0"/>
              <a:t>who</a:t>
            </a:r>
            <a:r>
              <a:rPr lang="en-US" dirty="0"/>
              <a:t> are effectively loyal to this house.</a:t>
            </a:r>
            <a:r>
              <a:rPr lang="zh-Hans" altLang="en-US" dirty="0"/>
              <a:t> </a:t>
            </a:r>
            <a:r>
              <a:rPr lang="en-CA" altLang="zh-Hans" dirty="0"/>
              <a:t>Outer arc label is the house name and appeared number. The last piece is inner strings which link houses and characters.</a:t>
            </a:r>
            <a:endParaRPr lang="en-US" dirty="0"/>
          </a:p>
          <a:p>
            <a:r>
              <a:rPr lang="en-US" dirty="0"/>
              <a:t>The cause-of-death graph is similar to the main graph. In this chord graph, inner labels are changed to “death cause”, and outer arcs are deceased characters. Width of arcs Represents the number of appearances of this </a:t>
            </a:r>
            <a:r>
              <a:rPr lang="en-US" altLang="zh-Hans" dirty="0"/>
              <a:t>character</a:t>
            </a:r>
            <a:r>
              <a:rPr lang="en-US" dirty="0"/>
              <a:t>. </a:t>
            </a:r>
          </a:p>
        </p:txBody>
      </p:sp>
      <p:sp>
        <p:nvSpPr>
          <p:cNvPr id="9" name="Text Placeholder 8"/>
          <p:cNvSpPr>
            <a:spLocks noGrp="1"/>
          </p:cNvSpPr>
          <p:nvPr>
            <p:ph type="body" sz="quarter" idx="21"/>
          </p:nvPr>
        </p:nvSpPr>
        <p:spPr/>
        <p:txBody>
          <a:bodyPr/>
          <a:lstStyle/>
          <a:p>
            <a:r>
              <a:rPr lang="en-US" dirty="0"/>
              <a:t>Interactions</a:t>
            </a:r>
          </a:p>
        </p:txBody>
      </p:sp>
      <p:sp>
        <p:nvSpPr>
          <p:cNvPr id="14" name="Content Placeholder 13"/>
          <p:cNvSpPr>
            <a:spLocks noGrp="1"/>
          </p:cNvSpPr>
          <p:nvPr>
            <p:ph sz="quarter" idx="27"/>
          </p:nvPr>
        </p:nvSpPr>
        <p:spPr>
          <a:xfrm>
            <a:off x="15416784" y="7086600"/>
            <a:ext cx="13048488" cy="3644374"/>
          </a:xfrm>
        </p:spPr>
        <p:txBody>
          <a:bodyPr>
            <a:normAutofit/>
          </a:bodyPr>
          <a:lstStyle/>
          <a:p>
            <a:r>
              <a:rPr lang="en-US" dirty="0"/>
              <a:t>In the main graph, </a:t>
            </a:r>
            <a:r>
              <a:rPr lang="en-US" altLang="zh-Hans" dirty="0"/>
              <a:t>move</a:t>
            </a:r>
            <a:r>
              <a:rPr lang="zh-Hans" altLang="en-US" dirty="0"/>
              <a:t> </a:t>
            </a:r>
            <a:r>
              <a:rPr lang="en-CA" altLang="zh-Hans" dirty="0"/>
              <a:t>mouse to the character label will generate a pop up window displaying the characters information. We made this </a:t>
            </a:r>
            <a:r>
              <a:rPr lang="en-US" altLang="zh-Hans" dirty="0"/>
              <a:t>pop</a:t>
            </a:r>
            <a:r>
              <a:rPr lang="zh-Hans" altLang="en-US" dirty="0"/>
              <a:t> </a:t>
            </a:r>
            <a:r>
              <a:rPr lang="en-US" altLang="zh-Hans" dirty="0"/>
              <a:t>up</a:t>
            </a:r>
            <a:r>
              <a:rPr lang="zh-Hans" altLang="en-US" dirty="0"/>
              <a:t> </a:t>
            </a:r>
            <a:r>
              <a:rPr lang="en-US" altLang="zh-Hans" dirty="0"/>
              <a:t>window</a:t>
            </a:r>
            <a:r>
              <a:rPr lang="zh-Hans" altLang="en-US" dirty="0"/>
              <a:t> </a:t>
            </a:r>
            <a:r>
              <a:rPr lang="en-US" altLang="zh-Hans" dirty="0"/>
              <a:t>as</a:t>
            </a:r>
            <a:r>
              <a:rPr lang="zh-Hans" altLang="en-US" dirty="0"/>
              <a:t> </a:t>
            </a:r>
            <a:r>
              <a:rPr lang="en-CA" altLang="zh-Hans" dirty="0"/>
              <a:t>a table because character’s data is highly discrete. For example, it’s very hard to find inner connections between character’s gender and house.</a:t>
            </a:r>
            <a:endParaRPr lang="en-US" dirty="0"/>
          </a:p>
          <a:p>
            <a:r>
              <a:rPr lang="en-US" dirty="0"/>
              <a:t>Meanwhile, houses the character loyal to will highlighted and unrelated houses will Hide. The title will show the characters name and appeared number.</a:t>
            </a:r>
          </a:p>
        </p:txBody>
      </p:sp>
      <p:sp>
        <p:nvSpPr>
          <p:cNvPr id="15" name="Content Placeholder 14"/>
          <p:cNvSpPr>
            <a:spLocks noGrp="1"/>
          </p:cNvSpPr>
          <p:nvPr>
            <p:ph sz="quarter" idx="37"/>
          </p:nvPr>
        </p:nvSpPr>
        <p:spPr>
          <a:xfrm>
            <a:off x="15416784" y="17339417"/>
            <a:ext cx="13048488" cy="5651828"/>
          </a:xfrm>
        </p:spPr>
        <p:txBody>
          <a:bodyPr/>
          <a:lstStyle/>
          <a:p>
            <a:r>
              <a:rPr lang="en-US" dirty="0"/>
              <a:t>Move mouse to the house name will hide </a:t>
            </a:r>
            <a:r>
              <a:rPr lang="en-US" altLang="zh-Hans" dirty="0"/>
              <a:t>strings linked to unrelated characters. </a:t>
            </a:r>
            <a:endParaRPr lang="en-US" dirty="0"/>
          </a:p>
        </p:txBody>
      </p:sp>
      <p:sp>
        <p:nvSpPr>
          <p:cNvPr id="16" name="Text Placeholder 15"/>
          <p:cNvSpPr>
            <a:spLocks noGrp="1"/>
          </p:cNvSpPr>
          <p:nvPr>
            <p:ph type="body" sz="quarter" idx="29"/>
          </p:nvPr>
        </p:nvSpPr>
        <p:spPr>
          <a:xfrm>
            <a:off x="15416784" y="25414585"/>
            <a:ext cx="13048488" cy="914400"/>
          </a:xfrm>
        </p:spPr>
        <p:txBody>
          <a:bodyPr/>
          <a:lstStyle/>
          <a:p>
            <a:r>
              <a:rPr lang="en-US" dirty="0"/>
              <a:t>Interesting Results</a:t>
            </a:r>
          </a:p>
        </p:txBody>
      </p:sp>
      <p:sp>
        <p:nvSpPr>
          <p:cNvPr id="17" name="Content Placeholder 16"/>
          <p:cNvSpPr>
            <a:spLocks noGrp="1"/>
          </p:cNvSpPr>
          <p:nvPr>
            <p:ph sz="quarter" idx="30"/>
          </p:nvPr>
        </p:nvSpPr>
        <p:spPr>
          <a:xfrm>
            <a:off x="15416784" y="26348585"/>
            <a:ext cx="13048488" cy="5128112"/>
          </a:xfrm>
        </p:spPr>
        <p:txBody>
          <a:bodyPr>
            <a:normAutofit fontScale="92500"/>
          </a:bodyPr>
          <a:lstStyle/>
          <a:p>
            <a:r>
              <a:rPr lang="en-US" dirty="0"/>
              <a:t>The first interesting result is roughly 40% major characters deceased. Nobody is safe. And there are various ways of death. Even the most popular way, blade, only kill 7 characters.  </a:t>
            </a:r>
          </a:p>
          <a:p>
            <a:r>
              <a:rPr lang="en-US" dirty="0"/>
              <a:t>Another interesting result is we found Night’s Watch are more important than House Stark (Night’s watch ranks higher than Stark). Even if the Night</a:t>
            </a:r>
            <a:r>
              <a:rPr lang="en-CA" dirty="0"/>
              <a:t>’s</a:t>
            </a:r>
            <a:r>
              <a:rPr lang="en-US" dirty="0"/>
              <a:t> Watch has only three characters appear, but two of them </a:t>
            </a:r>
            <a:r>
              <a:rPr lang="en-CA" dirty="0"/>
              <a:t>(Jon and Samwell) appear very often. In contrast, more than half of the roles of the Stark appear less frequently.</a:t>
            </a:r>
            <a:endParaRPr lang="en-US" dirty="0"/>
          </a:p>
          <a:p>
            <a:r>
              <a:rPr lang="en-US" altLang="zh-Hans" dirty="0"/>
              <a:t>The last interesting result is 54 characters loyalty to 32 houses. We</a:t>
            </a:r>
            <a:r>
              <a:rPr lang="zh-Hans" altLang="en-US" dirty="0"/>
              <a:t> </a:t>
            </a:r>
            <a:r>
              <a:rPr lang="en-US" altLang="zh-Hans" dirty="0"/>
              <a:t>initially expected major characters only exist in several famous houses like Lannister or Stark. We think this is exactly the reason why this book </a:t>
            </a:r>
            <a:r>
              <a:rPr lang="en-US" altLang="zh-Hans"/>
              <a:t>is attractive: </a:t>
            </a:r>
            <a:r>
              <a:rPr lang="en-US" altLang="zh-Hans" dirty="0"/>
              <a:t>s</a:t>
            </a:r>
            <a:r>
              <a:rPr lang="en-US" altLang="zh-Hans"/>
              <a:t>mall</a:t>
            </a:r>
            <a:r>
              <a:rPr lang="zh-Hans" altLang="en-US" dirty="0"/>
              <a:t> </a:t>
            </a:r>
            <a:r>
              <a:rPr lang="en-US" altLang="zh-Hans" dirty="0"/>
              <a:t>house</a:t>
            </a:r>
            <a:r>
              <a:rPr lang="zh-Hans" altLang="en-US" dirty="0"/>
              <a:t> </a:t>
            </a:r>
            <a:r>
              <a:rPr lang="en-US" altLang="zh-Hans" dirty="0"/>
              <a:t>also</a:t>
            </a:r>
            <a:r>
              <a:rPr lang="zh-Hans" altLang="en-US" dirty="0"/>
              <a:t> </a:t>
            </a:r>
            <a:r>
              <a:rPr lang="en-US" altLang="zh-Hans" dirty="0"/>
              <a:t>has a big influence, like an epic.</a:t>
            </a:r>
            <a:endParaRPr lang="en-US" dirty="0"/>
          </a:p>
        </p:txBody>
      </p:sp>
      <p:sp>
        <p:nvSpPr>
          <p:cNvPr id="18" name="Text Placeholder 17"/>
          <p:cNvSpPr>
            <a:spLocks noGrp="1"/>
          </p:cNvSpPr>
          <p:nvPr>
            <p:ph type="body" sz="quarter" idx="31"/>
          </p:nvPr>
        </p:nvSpPr>
        <p:spPr/>
        <p:txBody>
          <a:bodyPr/>
          <a:lstStyle/>
          <a:p>
            <a:r>
              <a:rPr lang="en-US" dirty="0"/>
              <a:t>Interesting Results</a:t>
            </a:r>
          </a:p>
        </p:txBody>
      </p:sp>
      <p:sp>
        <p:nvSpPr>
          <p:cNvPr id="21" name="Text Placeholder 20"/>
          <p:cNvSpPr>
            <a:spLocks noGrp="1"/>
          </p:cNvSpPr>
          <p:nvPr>
            <p:ph type="body" sz="quarter" idx="34"/>
          </p:nvPr>
        </p:nvSpPr>
        <p:spPr/>
        <p:txBody>
          <a:bodyPr/>
          <a:lstStyle/>
          <a:p>
            <a:r>
              <a:rPr lang="en-US" dirty="0"/>
              <a:t>Conclusions</a:t>
            </a:r>
          </a:p>
        </p:txBody>
      </p:sp>
      <p:sp>
        <p:nvSpPr>
          <p:cNvPr id="22" name="Content Placeholder 21"/>
          <p:cNvSpPr>
            <a:spLocks noGrp="1"/>
          </p:cNvSpPr>
          <p:nvPr>
            <p:ph sz="quarter" idx="35"/>
          </p:nvPr>
        </p:nvSpPr>
        <p:spPr/>
        <p:txBody>
          <a:bodyPr/>
          <a:lstStyle/>
          <a:p>
            <a:r>
              <a:rPr lang="en-US" dirty="0"/>
              <a:t>Conclusion 1</a:t>
            </a:r>
          </a:p>
          <a:p>
            <a:r>
              <a:rPr lang="en-US" dirty="0"/>
              <a:t>Conclusion 2</a:t>
            </a:r>
          </a:p>
          <a:p>
            <a:r>
              <a:rPr lang="en-US" dirty="0"/>
              <a:t>Conclusion 3</a:t>
            </a:r>
          </a:p>
        </p:txBody>
      </p:sp>
      <p:pic>
        <p:nvPicPr>
          <p:cNvPr id="6" name="Picture 5">
            <a:extLst>
              <a:ext uri="{FF2B5EF4-FFF2-40B4-BE49-F238E27FC236}">
                <a16:creationId xmlns:a16="http://schemas.microsoft.com/office/drawing/2014/main" id="{14719C4D-4F03-1D4F-937D-950B4D80E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2026" y="1066800"/>
            <a:ext cx="2848752" cy="2136564"/>
          </a:xfrm>
          <a:prstGeom prst="rect">
            <a:avLst/>
          </a:prstGeom>
        </p:spPr>
      </p:pic>
      <p:pic>
        <p:nvPicPr>
          <p:cNvPr id="24" name="Picture 23">
            <a:extLst>
              <a:ext uri="{FF2B5EF4-FFF2-40B4-BE49-F238E27FC236}">
                <a16:creationId xmlns:a16="http://schemas.microsoft.com/office/drawing/2014/main" id="{41C6C5B1-AFC3-DE47-A3E0-42FAAC9807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97354" y="22604721"/>
            <a:ext cx="13066777" cy="8664172"/>
          </a:xfrm>
          <a:prstGeom prst="rect">
            <a:avLst/>
          </a:prstGeom>
        </p:spPr>
      </p:pic>
      <p:pic>
        <p:nvPicPr>
          <p:cNvPr id="29" name="Picture 28">
            <a:extLst>
              <a:ext uri="{FF2B5EF4-FFF2-40B4-BE49-F238E27FC236}">
                <a16:creationId xmlns:a16="http://schemas.microsoft.com/office/drawing/2014/main" id="{4E1F6AAC-9A38-FF4E-AE9A-5F85E7056B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86366" y="10642237"/>
            <a:ext cx="13047662" cy="6697179"/>
          </a:xfrm>
          <a:prstGeom prst="rect">
            <a:avLst/>
          </a:prstGeom>
        </p:spPr>
      </p:pic>
      <p:pic>
        <p:nvPicPr>
          <p:cNvPr id="28" name="Picture 27">
            <a:extLst>
              <a:ext uri="{FF2B5EF4-FFF2-40B4-BE49-F238E27FC236}">
                <a16:creationId xmlns:a16="http://schemas.microsoft.com/office/drawing/2014/main" id="{60627C30-D979-AF40-A63C-9DD7140093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86366" y="18542000"/>
            <a:ext cx="13047662" cy="6604001"/>
          </a:xfrm>
          <a:prstGeom prst="rect">
            <a:avLst/>
          </a:prstGeom>
        </p:spPr>
      </p:pic>
      <p:pic>
        <p:nvPicPr>
          <p:cNvPr id="26" name="Picture 25">
            <a:extLst>
              <a:ext uri="{FF2B5EF4-FFF2-40B4-BE49-F238E27FC236}">
                <a16:creationId xmlns:a16="http://schemas.microsoft.com/office/drawing/2014/main" id="{3D7701E6-94BA-234A-A5A5-E35EC9C0E9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674695" y="7118347"/>
            <a:ext cx="13017943" cy="7711440"/>
          </a:xfrm>
          <a:prstGeom prst="rect">
            <a:avLst/>
          </a:prstGeom>
        </p:spPr>
      </p:pic>
      <p:pic>
        <p:nvPicPr>
          <p:cNvPr id="30" name="Picture 29">
            <a:extLst>
              <a:ext uri="{FF2B5EF4-FFF2-40B4-BE49-F238E27FC236}">
                <a16:creationId xmlns:a16="http://schemas.microsoft.com/office/drawing/2014/main" id="{D1480527-748C-2B48-9505-1F90846703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674695" y="14861534"/>
            <a:ext cx="13047663" cy="7532328"/>
          </a:xfrm>
          <a:prstGeom prst="rect">
            <a:avLst/>
          </a:prstGeom>
        </p:spPr>
      </p:pic>
    </p:spTree>
    <p:extLst>
      <p:ext uri="{BB962C8B-B14F-4D97-AF65-F5344CB8AC3E}">
        <p14:creationId xmlns:p14="http://schemas.microsoft.com/office/powerpoint/2010/main" val="931198942"/>
      </p:ext>
    </p:extLst>
  </p:cSld>
  <p:clrMapOvr>
    <a:masterClrMapping/>
  </p:clrMapOvr>
</p:sld>
</file>

<file path=ppt/theme/theme1.xml><?xml version="1.0" encoding="utf-8"?>
<a:theme xmlns:a="http://schemas.openxmlformats.org/drawingml/2006/main" name="Medical Poster">
  <a:themeElements>
    <a:clrScheme name="Medical Poster B">
      <a:dk1>
        <a:sysClr val="windowText" lastClr="000000"/>
      </a:dk1>
      <a:lt1>
        <a:sysClr val="window" lastClr="FFFFFF"/>
      </a:lt1>
      <a:dk2>
        <a:srgbClr val="256693"/>
      </a:dk2>
      <a:lt2>
        <a:srgbClr val="D2EAFA"/>
      </a:lt2>
      <a:accent1>
        <a:srgbClr val="2F82BB"/>
      </a:accent1>
      <a:accent2>
        <a:srgbClr val="C9C64E"/>
      </a:accent2>
      <a:accent3>
        <a:srgbClr val="A5AB81"/>
      </a:accent3>
      <a:accent4>
        <a:srgbClr val="D8B25C"/>
      </a:accent4>
      <a:accent5>
        <a:srgbClr val="689CC0"/>
      </a:accent5>
      <a:accent6>
        <a:srgbClr val="968C8C"/>
      </a:accent6>
      <a:hlink>
        <a:srgbClr val="2F82BB"/>
      </a:hlink>
      <a:folHlink>
        <a:srgbClr val="808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6000" dirty="0" err="1" smtClean="0"/>
        </a:defPPr>
      </a:lstStyle>
    </a:txDef>
  </a:objectDefaults>
  <a:extraClrSchemeLst/>
  <a:extLst>
    <a:ext uri="{05A4C25C-085E-4340-85A3-A5531E510DB2}">
      <thm15:themeFamily xmlns:thm15="http://schemas.microsoft.com/office/thememl/2012/main" name="Presentation2" id="{0CDA158F-BD11-4947-AD81-47123E717BAC}" vid="{D7EF840D-21B4-42C8-9035-CFD5E088B4D5}"/>
    </a:ext>
  </a:extLst>
</a:theme>
</file>

<file path=ppt/theme/theme2.xml><?xml version="1.0" encoding="utf-8"?>
<a:theme xmlns:a="http://schemas.openxmlformats.org/drawingml/2006/main" name="Office Theme">
  <a:themeElements>
    <a:clrScheme name="Medical Poster B">
      <a:dk1>
        <a:sysClr val="windowText" lastClr="000000"/>
      </a:dk1>
      <a:lt1>
        <a:sysClr val="window" lastClr="FFFFFF"/>
      </a:lt1>
      <a:dk2>
        <a:srgbClr val="256693"/>
      </a:dk2>
      <a:lt2>
        <a:srgbClr val="D2EAFA"/>
      </a:lt2>
      <a:accent1>
        <a:srgbClr val="2F82BB"/>
      </a:accent1>
      <a:accent2>
        <a:srgbClr val="C9C64E"/>
      </a:accent2>
      <a:accent3>
        <a:srgbClr val="A5AB81"/>
      </a:accent3>
      <a:accent4>
        <a:srgbClr val="D8B25C"/>
      </a:accent4>
      <a:accent5>
        <a:srgbClr val="689CC0"/>
      </a:accent5>
      <a:accent6>
        <a:srgbClr val="968C8C"/>
      </a:accent6>
      <a:hlink>
        <a:srgbClr val="2F82BB"/>
      </a:hlink>
      <a:folHlink>
        <a:srgbClr val="808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 Poster B">
      <a:dk1>
        <a:sysClr val="windowText" lastClr="000000"/>
      </a:dk1>
      <a:lt1>
        <a:sysClr val="window" lastClr="FFFFFF"/>
      </a:lt1>
      <a:dk2>
        <a:srgbClr val="256693"/>
      </a:dk2>
      <a:lt2>
        <a:srgbClr val="D2EAFA"/>
      </a:lt2>
      <a:accent1>
        <a:srgbClr val="2F82BB"/>
      </a:accent1>
      <a:accent2>
        <a:srgbClr val="C9C64E"/>
      </a:accent2>
      <a:accent3>
        <a:srgbClr val="A5AB81"/>
      </a:accent3>
      <a:accent4>
        <a:srgbClr val="D8B25C"/>
      </a:accent4>
      <a:accent5>
        <a:srgbClr val="689CC0"/>
      </a:accent5>
      <a:accent6>
        <a:srgbClr val="968C8C"/>
      </a:accent6>
      <a:hlink>
        <a:srgbClr val="2F82BB"/>
      </a:hlink>
      <a:folHlink>
        <a:srgbClr val="808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1669304</Value>
      <Value>1669444</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2013-01-21T07:49:00+00:00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ApprovalLog xmlns="4873beb7-5857-4685-be1f-d57550cc96cc" xsi:nil="tru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TP104001056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875885</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LocMarketGroupTiers2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954187F-4593-4D03-9F49-10B17A3EBBE3}">
  <ds:schemaRefs>
    <ds:schemaRef ds:uri="http://schemas.microsoft.com/office/2006/metadata/properties"/>
    <ds:schemaRef ds:uri="http://schemas.microsoft.com/office/infopath/2007/PartnerControls"/>
    <ds:schemaRef ds:uri="4873beb7-5857-4685-be1f-d57550cc96cc"/>
  </ds:schemaRefs>
</ds:datastoreItem>
</file>

<file path=customXml/itemProps2.xml><?xml version="1.0" encoding="utf-8"?>
<ds:datastoreItem xmlns:ds="http://schemas.openxmlformats.org/officeDocument/2006/customXml" ds:itemID="{6B43430A-A2B4-485F-92F9-A6C2288731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451A831-6165-46D3-80FA-B53FDB37F9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Medical Poster</Template>
  <TotalTime>0</TotalTime>
  <Words>680</Words>
  <Application>Microsoft Macintosh PowerPoint</Application>
  <PresentationFormat>Custom</PresentationFormat>
  <Paragraphs>28</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黑体</vt:lpstr>
      <vt:lpstr>Arial</vt:lpstr>
      <vt:lpstr>Arial Black</vt:lpstr>
      <vt:lpstr>Calibri</vt:lpstr>
      <vt:lpstr>Calibri Light</vt:lpstr>
      <vt:lpstr>Medical Poster</vt:lpstr>
      <vt:lpstr>Visualizing Game of Thrones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Xie, Ruida</dc:creator>
  <cp:lastModifiedBy/>
  <cp:revision>1</cp:revision>
  <dcterms:created xsi:type="dcterms:W3CDTF">2018-04-06T03:56:23Z</dcterms:created>
  <dcterms:modified xsi:type="dcterms:W3CDTF">2018-04-06T21:12:37Z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